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859" r:id="rId2"/>
    <p:sldId id="1238" r:id="rId3"/>
    <p:sldId id="1244" r:id="rId4"/>
    <p:sldId id="1239" r:id="rId5"/>
    <p:sldId id="1240" r:id="rId6"/>
    <p:sldId id="1289" r:id="rId7"/>
    <p:sldId id="1242" r:id="rId8"/>
    <p:sldId id="1245" r:id="rId9"/>
    <p:sldId id="1246" r:id="rId10"/>
    <p:sldId id="1243" r:id="rId11"/>
    <p:sldId id="1248" r:id="rId12"/>
    <p:sldId id="1265" r:id="rId13"/>
    <p:sldId id="1259" r:id="rId14"/>
    <p:sldId id="1266" r:id="rId15"/>
    <p:sldId id="1270" r:id="rId16"/>
    <p:sldId id="1269" r:id="rId17"/>
    <p:sldId id="1271" r:id="rId18"/>
    <p:sldId id="1272" r:id="rId19"/>
    <p:sldId id="1274" r:id="rId20"/>
    <p:sldId id="1276" r:id="rId21"/>
    <p:sldId id="1277" r:id="rId22"/>
    <p:sldId id="1278" r:id="rId23"/>
    <p:sldId id="1279" r:id="rId24"/>
    <p:sldId id="1281" r:id="rId25"/>
    <p:sldId id="1283" r:id="rId26"/>
    <p:sldId id="1284" r:id="rId27"/>
    <p:sldId id="1285" r:id="rId28"/>
    <p:sldId id="1286" r:id="rId29"/>
    <p:sldId id="1287" r:id="rId30"/>
    <p:sldId id="1290" r:id="rId31"/>
    <p:sldId id="1291" r:id="rId3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037342"/>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考点过关整合    </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八年级下册</a:t>
            </a:r>
            <a:endPar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第四单元  崇尚法治精神</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6579"/>
          </a:xfrm>
        </p:spPr>
        <p:txBody>
          <a:bodyPr/>
          <a:lstStyle/>
          <a:p>
            <a:pPr hangingPunct="0">
              <a:lnSpc>
                <a:spcPct val="130000"/>
              </a:lnSpc>
              <a:spcAft>
                <a:spcPts val="0"/>
              </a:spcAft>
              <a:tabLst>
                <a:tab pos="2700655" algn="l"/>
                <a:tab pos="5581015" algn="l"/>
                <a:tab pos="8461375" algn="l"/>
              </a:tabLst>
            </a:pPr>
            <a:r>
              <a:rPr lang="en-US"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正</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义</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）正义的内涵：正义行为都是有利于促进社会进步、维护公共利益的行为。</a:t>
            </a: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）正义的重要性</a:t>
            </a: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正义是社会文明的尺度。</a:t>
            </a: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正义是法治追求的基本价值目标之一。</a:t>
            </a: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正义是社会制度的重要价值。</a:t>
            </a: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正义是社会和谐的基本条件。</a:t>
            </a: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）守护正义</a:t>
            </a: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个人守护正义。守护正义需要勇气和智慧，面对非正义行为，一方面要敢于斗争，相信正义必定战胜邪恶；另一方面要讲究策略，做到见义</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智</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司法维护正义。</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司法机关必须坚持以事实为根据，以法律为准绳，严格遵循诉讼程序，平等对待当事人，确保司法过程和结果合法、公正。</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司法机关应依法独立公正行使司法权，努力让人民群众在每一个司法案件中感受到公平正义。</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4.eps" descr="id:2147494099;FounderCES"/>
          <p:cNvPicPr/>
          <p:nvPr/>
        </p:nvPicPr>
        <p:blipFill>
          <a:blip r:embed="rId2"/>
          <a:stretch>
            <a:fillRect/>
          </a:stretch>
        </p:blipFill>
        <p:spPr>
          <a:xfrm>
            <a:off x="478582" y="836712"/>
            <a:ext cx="1254221" cy="322919"/>
          </a:xfrm>
          <a:prstGeom prst="rect">
            <a:avLst/>
          </a:prstGeom>
        </p:spPr>
      </p:pic>
    </p:spTree>
    <p:extLst>
      <p:ext uri="{BB962C8B-B14F-4D97-AF65-F5344CB8AC3E}">
        <p14:creationId xmlns:p14="http://schemas.microsoft.com/office/powerpoint/2010/main" val="32493654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42770"/>
            <a:ext cx="11485848" cy="1130246"/>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注意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区分正义与非正义行为的标准在于其是否有利于促进社会进步和维护公共利益。</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400668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2308324"/>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平等就是对所有人一视同仁，不搞特殊待遇。（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_______________________________  _____</a:t>
            </a:r>
          </a:p>
          <a:p>
            <a:pPr hangingPunct="0">
              <a:spcAft>
                <a:spcPts val="0"/>
              </a:spcAft>
              <a:tabLst>
                <a:tab pos="2700655" algn="l"/>
                <a:tab pos="5581015" algn="l"/>
                <a:tab pos="8461375"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                                                                     ..</a:t>
            </a:r>
            <a:r>
              <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24易错辨析DF.eps" descr="id:2147494155;FounderCES"/>
          <p:cNvPicPr/>
          <p:nvPr/>
        </p:nvPicPr>
        <p:blipFill>
          <a:blip r:embed="rId2"/>
          <a:stretch>
            <a:fillRect/>
          </a:stretch>
        </p:blipFill>
        <p:spPr>
          <a:xfrm>
            <a:off x="569893" y="764704"/>
            <a:ext cx="11050627" cy="519274"/>
          </a:xfrm>
          <a:prstGeom prst="rect">
            <a:avLst/>
          </a:prstGeom>
        </p:spPr>
      </p:pic>
      <p:sp>
        <p:nvSpPr>
          <p:cNvPr id="4" name="内容占位符 1"/>
          <p:cNvSpPr txBox="1">
            <a:spLocks/>
          </p:cNvSpPr>
          <p:nvPr/>
        </p:nvSpPr>
        <p:spPr bwMode="auto">
          <a:xfrm>
            <a:off x="350464" y="205196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在法律意义上，平等具有两层含义：一是同等情况同等对待，二是不同情</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况差别对待。如对社会中的弱势群体的照顾属于不同情况差别对待，体现了社会的关爱</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7284838" y="1692563"/>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Tree>
    <p:extLst>
      <p:ext uri="{BB962C8B-B14F-4D97-AF65-F5344CB8AC3E}">
        <p14:creationId xmlns:p14="http://schemas.microsoft.com/office/powerpoint/2010/main" val="151200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对未成年人进行特殊保护，说明未成年人享有特权。（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12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同等情况差别对待是法律意义上平等的体现。（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12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7664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对未成年人进行特殊保护，是不同情况差别对待的体现。在我国，任何公民都不享有法律之外的特权</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319313"/>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法律意义上的平等具有两层含义：一是同等情况同等对待，比如男女同工同酬、一次选举一人一票等；二是不同情况差别对待，比如老人、儿童、孕妇、残疾人在乘坐公共交通工具时应获得优先权和得到特殊关照</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183438" y="1319124"/>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7" name="矩形 6"/>
          <p:cNvSpPr/>
          <p:nvPr/>
        </p:nvSpPr>
        <p:spPr>
          <a:xfrm>
            <a:off x="7247334" y="2975704"/>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Tree>
    <p:extLst>
      <p:ext uri="{BB962C8B-B14F-4D97-AF65-F5344CB8AC3E}">
        <p14:creationId xmlns:p14="http://schemas.microsoft.com/office/powerpoint/2010/main" val="910834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68748"/>
            <a:ext cx="11485848" cy="2308324"/>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自由不是为所欲为，它是有限制的、绝对的。（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12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公正司法是捍卫社会公平正义的最有效防线。（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12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269083" y="2348880"/>
            <a:ext cx="9650660" cy="461665"/>
          </a:xfrm>
          <a:prstGeom prst="rect">
            <a:avLst/>
          </a:prstGeom>
        </p:spPr>
        <p:txBody>
          <a:bodyPr wrap="square">
            <a:spAutoFit/>
          </a:bodyPr>
          <a:lstStyle/>
          <a:p>
            <a:r>
              <a:rPr lang="zh-CN" altLang="zh-CN" sz="2400">
                <a:cs typeface="Times New Roman" panose="02020603050405020304" pitchFamily="18" charset="0"/>
              </a:rPr>
              <a:t>自由不是为所欲为，它是有限制的、相对的，绝对的自由是不存在的</a:t>
            </a:r>
            <a:endParaRPr lang="zh-CN" altLang="en-US"/>
          </a:p>
        </p:txBody>
      </p:sp>
      <p:sp>
        <p:nvSpPr>
          <p:cNvPr id="6" name="矩形 5"/>
          <p:cNvSpPr/>
          <p:nvPr/>
        </p:nvSpPr>
        <p:spPr>
          <a:xfrm>
            <a:off x="1269083" y="3466504"/>
            <a:ext cx="6719614" cy="461665"/>
          </a:xfrm>
          <a:prstGeom prst="rect">
            <a:avLst/>
          </a:prstGeom>
        </p:spPr>
        <p:txBody>
          <a:bodyPr wrap="square">
            <a:spAutoFit/>
          </a:bodyPr>
          <a:lstStyle/>
          <a:p>
            <a:r>
              <a:rPr lang="zh-CN" altLang="zh-CN" sz="2400">
                <a:cs typeface="Times New Roman" panose="02020603050405020304" pitchFamily="18" charset="0"/>
              </a:rPr>
              <a:t>公正司法是捍卫社会公平正义的最后一道防线</a:t>
            </a:r>
            <a:endParaRPr lang="zh-CN" altLang="en-US"/>
          </a:p>
        </p:txBody>
      </p:sp>
      <p:sp>
        <p:nvSpPr>
          <p:cNvPr id="8" name="矩形 7"/>
          <p:cNvSpPr/>
          <p:nvPr/>
        </p:nvSpPr>
        <p:spPr>
          <a:xfrm>
            <a:off x="7264586" y="1895841"/>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9" name="矩形 8"/>
          <p:cNvSpPr/>
          <p:nvPr/>
        </p:nvSpPr>
        <p:spPr>
          <a:xfrm>
            <a:off x="7260465" y="2990081"/>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Tree>
    <p:extLst>
      <p:ext uri="{BB962C8B-B14F-4D97-AF65-F5344CB8AC3E}">
        <p14:creationId xmlns:p14="http://schemas.microsoft.com/office/powerpoint/2010/main" val="1076840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900235"/>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习近平总书记指出：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公正司法是维护社会公平正义的最后一道防线。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这强调司法机关要（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监督宪法和法律实施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严格规范公正文明执法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依照法律规定独立行使监察权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依法独立公正行使司法权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提分优练DF.eps" descr="id:2147494162;FounderCES"/>
          <p:cNvPicPr/>
          <p:nvPr/>
        </p:nvPicPr>
        <p:blipFill>
          <a:blip r:embed="rId2"/>
          <a:stretch>
            <a:fillRect/>
          </a:stretch>
        </p:blipFill>
        <p:spPr>
          <a:xfrm>
            <a:off x="303140" y="692696"/>
            <a:ext cx="11584132" cy="544368"/>
          </a:xfrm>
          <a:prstGeom prst="rect">
            <a:avLst/>
          </a:prstGeom>
        </p:spPr>
      </p:pic>
      <p:sp>
        <p:nvSpPr>
          <p:cNvPr id="5" name="矩形 4"/>
          <p:cNvSpPr/>
          <p:nvPr/>
        </p:nvSpPr>
        <p:spPr>
          <a:xfrm>
            <a:off x="2108888" y="2556278"/>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对涉罪人员近亲属多项权利进行限制，违背罪责自负原则，不符合宪法第二章关于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公民的基本权利和义务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规定的原则和精神。</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全国人大常委会法工委亮出的这一鲜明态度表明（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宪法是国家的根本法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公平正义是法治的价值追求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人大拥有最高决定权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宪法是对其他法律的具体落实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016114" y="2412262"/>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135125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下列案例符合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公平正义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464386" y="866522"/>
            <a:ext cx="389850" cy="461665"/>
          </a:xfrm>
          <a:prstGeom prst="rect">
            <a:avLst/>
          </a:prstGeom>
        </p:spPr>
        <p:txBody>
          <a:bodyPr wrap="none">
            <a:spAutoFit/>
          </a:bodyPr>
          <a:lstStyle/>
          <a:p>
            <a:r>
              <a:rPr lang="en-US" altLang="zh-CN" sz="2400" smtClean="0"/>
              <a:t>B</a:t>
            </a:r>
            <a:endParaRPr lang="zh-CN" altLang="en-US"/>
          </a:p>
        </p:txBody>
      </p:sp>
      <p:pic>
        <p:nvPicPr>
          <p:cNvPr id="5" name="图片 4"/>
          <p:cNvPicPr>
            <a:picLocks noChangeAspect="1"/>
          </p:cNvPicPr>
          <p:nvPr/>
        </p:nvPicPr>
        <p:blipFill>
          <a:blip r:embed="rId2"/>
          <a:stretch>
            <a:fillRect/>
          </a:stretch>
        </p:blipFill>
        <p:spPr>
          <a:xfrm>
            <a:off x="737831" y="1323516"/>
            <a:ext cx="4759366" cy="2342435"/>
          </a:xfrm>
          <a:prstGeom prst="rect">
            <a:avLst/>
          </a:prstGeom>
        </p:spPr>
      </p:pic>
      <p:pic>
        <p:nvPicPr>
          <p:cNvPr id="6" name="图片 5"/>
          <p:cNvPicPr>
            <a:picLocks noChangeAspect="1"/>
          </p:cNvPicPr>
          <p:nvPr/>
        </p:nvPicPr>
        <p:blipFill>
          <a:blip r:embed="rId3"/>
          <a:stretch>
            <a:fillRect/>
          </a:stretch>
        </p:blipFill>
        <p:spPr>
          <a:xfrm>
            <a:off x="5991499" y="1326457"/>
            <a:ext cx="4796834" cy="2401249"/>
          </a:xfrm>
          <a:prstGeom prst="rect">
            <a:avLst/>
          </a:prstGeom>
        </p:spPr>
      </p:pic>
      <p:sp>
        <p:nvSpPr>
          <p:cNvPr id="7" name="内容占位符 1"/>
          <p:cNvSpPr txBox="1">
            <a:spLocks/>
          </p:cNvSpPr>
          <p:nvPr/>
        </p:nvSpPr>
        <p:spPr bwMode="auto">
          <a:xfrm>
            <a:off x="360854"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本题考查公平正义。建立国家助学金制度帮助家庭经济困难学生、完善失业保险制度，这些制度均可以更好维护人民合法权益，都符合</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公平正义</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的要求，</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符合题意；违反交通法规后叫朋友帮忙摆平，会破坏社会公平和秩序，</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错误；招聘时限制毕业学校，是不平等现象，</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排除。</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）电动自行车方便快捷，受众广泛，但出于对青少年人身安全的考虑，道路交通安全法实施条例规定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驾驶电动自行车必须年满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。对此理解正确的是（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青少年需守公</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参与公共生活不必受约束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青少年只需他</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律</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必要的约束也是一种保护</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17081"/>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本题考查法治和自由的关系。依据所学知识，法治标定了自由的界限，自由的实现不能触碰法律的红线；法治是自由的保障，法治既规范自由又保障自由。据此，</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驾驶电动自行车必须年满</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周岁</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体现了必要的约束也是一种保护，</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正确；题干体现的是法律的规范作用，并未体现守公德，</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不符合题意；参与公共生活必须遵守法律法规，而非不受约束，</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错误；青少年既需要他律，也需要自律，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2108888" y="1955074"/>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17381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06899"/>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苏州吴中区、相城区、吴江区一模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）平等是人类的崇高理想，小平对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法律意义上的平等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的理解是：平等就是同等情况同等对待。以下事例能支撑小平观点的是（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组织参观红色基地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保证男女同工同酬</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设置老幼孕残专座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一次选举一人一票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486694" y="2514402"/>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80113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知识导图DF.eps" descr="id:2147494057;FounderCES"/>
          <p:cNvPicPr/>
          <p:nvPr/>
        </p:nvPicPr>
        <p:blipFill>
          <a:blip r:embed="rId2"/>
          <a:stretch>
            <a:fillRect/>
          </a:stretch>
        </p:blipFill>
        <p:spPr>
          <a:xfrm>
            <a:off x="455540" y="747452"/>
            <a:ext cx="11279332" cy="529936"/>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2453256" y="1420006"/>
            <a:ext cx="7283901" cy="4817306"/>
          </a:xfrm>
          <a:prstGeom prst="rect">
            <a:avLst/>
          </a:prstGeom>
        </p:spPr>
      </p:pic>
      <p:pic>
        <p:nvPicPr>
          <p:cNvPr id="4" name="图片 3"/>
          <p:cNvPicPr>
            <a:picLocks noChangeAspect="1"/>
          </p:cNvPicPr>
          <p:nvPr/>
        </p:nvPicPr>
        <p:blipFill>
          <a:blip r:embed="rId4">
            <a:clrChange>
              <a:clrFrom>
                <a:srgbClr val="FFFFFF"/>
              </a:clrFrom>
              <a:clrTo>
                <a:srgbClr val="FFFFFF">
                  <a:alpha val="0"/>
                </a:srgbClr>
              </a:clrTo>
            </a:clrChange>
          </a:blip>
          <a:stretch>
            <a:fillRect/>
          </a:stretch>
        </p:blipFill>
        <p:spPr>
          <a:xfrm>
            <a:off x="903861" y="4123554"/>
            <a:ext cx="1169747" cy="1067137"/>
          </a:xfrm>
          <a:prstGeom prst="rect">
            <a:avLst/>
          </a:prstGeom>
        </p:spPr>
      </p:pic>
      <p:pic>
        <p:nvPicPr>
          <p:cNvPr id="5" name="图片 4"/>
          <p:cNvPicPr>
            <a:picLocks noChangeAspect="1"/>
          </p:cNvPicPr>
          <p:nvPr/>
        </p:nvPicPr>
        <p:blipFill>
          <a:blip r:embed="rId5">
            <a:clrChange>
              <a:clrFrom>
                <a:srgbClr val="FFFFFF"/>
              </a:clrFrom>
              <a:clrTo>
                <a:srgbClr val="FFFFFF">
                  <a:alpha val="0"/>
                </a:srgbClr>
              </a:clrTo>
            </a:clrChange>
          </a:blip>
          <a:stretch>
            <a:fillRect/>
          </a:stretch>
        </p:blipFill>
        <p:spPr>
          <a:xfrm>
            <a:off x="2013042" y="4552626"/>
            <a:ext cx="436132" cy="226576"/>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2865"/>
            <a:ext cx="11485848" cy="279223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用人单位通过公开招聘的方式录用新员工；车站、码头、医院等公共场所设置老年人专用通道和窗口；义务教育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两免一补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政策实现城乡学生全覆盖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从总体上看，这些举措有利于（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明确人们的行为规范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维护社会的公平正义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营造良好的竞争环境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保障人们各方面权益</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21056" y="2772455"/>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52185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86689"/>
            <a:ext cx="11485848" cy="279223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连云港中考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）下面漫画体现了（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法治与自由共生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权利与责任同在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同等情况同等对待</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不同情况差别对待</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jslygzz05m.jpg" descr="id:2147496370;FounderCES"/>
          <p:cNvPicPr/>
          <p:nvPr/>
        </p:nvPicPr>
        <p:blipFill>
          <a:blip r:embed="rId2"/>
          <a:stretch>
            <a:fillRect/>
          </a:stretch>
        </p:blipFill>
        <p:spPr>
          <a:xfrm>
            <a:off x="4400390" y="2286620"/>
            <a:ext cx="3406775" cy="2222500"/>
          </a:xfrm>
          <a:prstGeom prst="rect">
            <a:avLst/>
          </a:prstGeom>
        </p:spPr>
      </p:pic>
      <p:sp>
        <p:nvSpPr>
          <p:cNvPr id="4" name="矩形 3"/>
          <p:cNvSpPr/>
          <p:nvPr/>
        </p:nvSpPr>
        <p:spPr>
          <a:xfrm>
            <a:off x="6103777" y="1824955"/>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2981"/>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泰州姜堰区一模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若前方无路，我便踏出一条路；若天理不容，我便逆转这乾坤！</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这是某电影中的经典台词。这告诉我们（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实现自由必须挑战不公</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突破困境需要自强不息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反抗宿命可以忽略规则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维护公正需要个人勇气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895406" y="2139637"/>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4105174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宿迁宿城区一模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）自古以来，我国形成了世界法制史上独树一帜的中华法系，积淀了深厚的法律文化。中华传统法律文化中对于司法公正理念的追求历史悠久。下列古语反映这一思想的是（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法与时转则治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治与世宜则有功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法治兴则国兴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法治强则国强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徒善不足以为政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徒法不能以自行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刑过不避大臣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赏善不遗匹夫</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159102" y="2482425"/>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2008643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3970318"/>
          </a:xfrm>
        </p:spPr>
        <p:txBody>
          <a:bodyPr/>
          <a:lstStyle/>
          <a:p>
            <a:pPr hangingPunct="0">
              <a:spcAft>
                <a:spcPts val="0"/>
              </a:spcAft>
              <a:tabLst>
                <a:tab pos="2700338" algn="l"/>
                <a:tab pos="4391025" algn="l"/>
                <a:tab pos="7177088"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道德与法治课上，老师出示了下图中的三个词条。这三个词条共同指向的大单元主题是（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338" algn="l"/>
                <a:tab pos="4391025" algn="l"/>
                <a:tab pos="7177088" algn="l"/>
              </a:tabLs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公平和正</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义</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338" algn="l"/>
                <a:tab pos="4391025" algn="l"/>
                <a:tab pos="7177088" algn="l"/>
              </a:tabLst>
            </a:pP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自律和他律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2700338" algn="l"/>
                <a:tab pos="4391025" algn="l"/>
                <a:tab pos="7177088"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国家制定或认可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338" algn="l"/>
                <a:tab pos="4391025" algn="l"/>
                <a:tab pos="7177088"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弘扬传统美德</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维护国家制度</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338" algn="l"/>
                <a:tab pos="4391025" algn="l"/>
                <a:tab pos="7177088"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勇担社会责任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崇尚法治精神</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4655046" y="2501602"/>
            <a:ext cx="2736304" cy="1656184"/>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矩形 3"/>
          <p:cNvSpPr/>
          <p:nvPr/>
        </p:nvSpPr>
        <p:spPr>
          <a:xfrm>
            <a:off x="1812230" y="1997546"/>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144824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69042"/>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电信网络诈骗法规定，电信业务经营者应当依法全面落实电话用户真实身份信息登记制度，同时强调加强对个人信息的保护。该法还规定，组织、策划、实施、参与电信网络诈骗活动或者为电信网络诈骗活动提供帮助，构成犯罪的，依法追究刑事责任；对遭受重大生活困难的被害人，符合国家有关救助条件的，有关方面依照规定给予救助。这集中体现了（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自由是绝对的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公民通信秘密不应受任何监管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平等意味着所有公民必须无条件公开个人信息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公正只需严厉打击犯罪</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无须保障受害者权益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法治既规范自由又保障自由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维护公平与正义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240250" y="3176828"/>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190838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2700338" algn="l"/>
                <a:tab pos="609917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南京浦口区一模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）十四届全国人大常委会第三次会议表决通过《中华人民共和国无障碍环境建设法》。一位盲人全国人大代表提出《关于为随班就读低视力学生出版大字版教材的建议》，被吸纳写入该法。这说</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338" algn="l"/>
                <a:tab pos="609917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低视力学生享有特权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受到特殊保</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护</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法治建设的目标是追求绝对的平等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338" algn="l"/>
                <a:tab pos="609917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这些规定成为我们的根本活动准</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公平正义是法治社会的核心价值</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192064" y="1971588"/>
            <a:ext cx="407484" cy="461665"/>
          </a:xfrm>
          <a:prstGeom prst="rect">
            <a:avLst/>
          </a:prstGeom>
        </p:spPr>
        <p:txBody>
          <a:bodyPr wrap="none">
            <a:spAutoFit/>
          </a:bodyPr>
          <a:lstStyle/>
          <a:p>
            <a:r>
              <a:rPr lang="en-US" altLang="zh-CN" sz="2400" smtClean="0"/>
              <a:t>D</a:t>
            </a:r>
            <a:endParaRPr lang="zh-CN" altLang="en-US"/>
          </a:p>
        </p:txBody>
      </p:sp>
      <p:sp>
        <p:nvSpPr>
          <p:cNvPr id="4" name="内容占位符 1"/>
          <p:cNvSpPr txBox="1">
            <a:spLocks/>
          </p:cNvSpPr>
          <p:nvPr/>
        </p:nvSpPr>
        <p:spPr bwMode="auto">
          <a:xfrm>
            <a:off x="360854" y="3462325"/>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本题考查维护公平正义。低视力学生获得特殊保护是法律对弱势群体的合理保障，并非</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特权</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，而是平等权的体现，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错误；法治建设追求公平正义，而非</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绝对平等</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，合理的差别对待是实现平等的必要手段，</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错误；在我国，一切组织和个人的根本活动准则是宪法，而非某一具体法律条文，</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错误；无障碍环境建设法保障了弱势群体权益，体现了法治社会维护公平正义的核心价值，</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5187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）小江和父母散步时，路过社区的法治宣传栏，看到以下内容。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传栏中的案例，向我们传递了哪些法治观念？（</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jszjzz04m.jpg" descr="id:2147496377;FounderCES"/>
          <p:cNvPicPr/>
          <p:nvPr/>
        </p:nvPicPr>
        <p:blipFill>
          <a:blip r:embed="rId2"/>
          <a:stretch>
            <a:fillRect/>
          </a:stretch>
        </p:blipFill>
        <p:spPr>
          <a:xfrm>
            <a:off x="2866548" y="1916832"/>
            <a:ext cx="6474460" cy="3783330"/>
          </a:xfrm>
          <a:prstGeom prst="rect">
            <a:avLst/>
          </a:prstGeom>
        </p:spPr>
      </p:pic>
    </p:spTree>
    <p:extLst>
      <p:ext uri="{BB962C8B-B14F-4D97-AF65-F5344CB8AC3E}">
        <p14:creationId xmlns:p14="http://schemas.microsoft.com/office/powerpoint/2010/main" val="23194123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26863"/>
            <a:ext cx="11485848" cy="2238241"/>
          </a:xfrm>
        </p:spPr>
        <p:txBody>
          <a:bodyPr/>
          <a:lstStyle/>
          <a:p>
            <a:pPr hangingPunct="0">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小秦遛狗不牵绳、小钱骑电动车不戴头盔，他们都承担了相应责任，传递了法不可违、违法须担责的法治观念。</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小钱到人民法院起诉小秦，要求赔偿，传递了要善用法律、依法维权的法治观念。</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人民法院依据双方各自的责任作出判决，传递了公正司法的法治观念。</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64956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24259"/>
          </a:xfrm>
        </p:spPr>
        <p:txBody>
          <a:bodyPr/>
          <a:lstStyle/>
          <a:p>
            <a:pPr hangingPunct="0">
              <a:lnSpc>
                <a:spcPct val="140000"/>
              </a:lnSpc>
              <a:spcAft>
                <a:spcPts val="0"/>
              </a:spcAft>
              <a:tabLst>
                <a:tab pos="2700655" algn="l"/>
                <a:tab pos="5581015" algn="l"/>
                <a:tab pos="846137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勇气践正义</a:t>
            </a:r>
            <a:r>
              <a:rPr lang="zh-CN"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北京地铁里</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乘客赵某因邻座乘客衣服脏而对其多次辱骂</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对于赵某的言行</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车厢内的多数乘客表示强烈不满。一名女乘客更是挺身而出表示</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我愿意跟他挨着。</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她随即坐在两人中间</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并轻声安慰那位乘客。此事件发生后</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北京公交警方以多次辱骂乘客、扰乱乘车秩序为由</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依法对赵某作出行政拘留处罚。</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热血护正义</a:t>
            </a:r>
            <a:r>
              <a:rPr lang="zh-CN"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中央政法委在北京发布</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年第二季度见义勇为勇士榜。全国共有</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位见义勇为勇士光荣上榜。上榜的见义勇为勇士在面对危险的时刻</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以不凡的勇气挺身而出</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其中有的身负重伤</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有的光荣牺牲</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用鲜血和生命呈现了舍己救人的英雄壮举。</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司法守正义</a:t>
            </a:r>
            <a:r>
              <a:rPr lang="zh-CN"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年最高人民法院工作报告显示</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审结侵害未成年人犯罪案件</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万件</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万人</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同比下降</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。对长期作案、先后拐卖</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名儿童的</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人贩子</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余华英依法判处死刑。</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88943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124929" y="926539"/>
            <a:ext cx="7940555" cy="5004922"/>
          </a:xfrm>
          <a:prstGeom prst="rect">
            <a:avLst/>
          </a:prstGeom>
        </p:spPr>
      </p:pic>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622598" y="3429000"/>
            <a:ext cx="1169747" cy="1067137"/>
          </a:xfrm>
          <a:prstGeom prst="rect">
            <a:avLst/>
          </a:prstGeom>
        </p:spPr>
      </p:pic>
      <p:pic>
        <p:nvPicPr>
          <p:cNvPr id="4" name="图片 3"/>
          <p:cNvPicPr>
            <a:picLocks noChangeAspect="1"/>
          </p:cNvPicPr>
          <p:nvPr/>
        </p:nvPicPr>
        <p:blipFill>
          <a:blip r:embed="rId4">
            <a:clrChange>
              <a:clrFrom>
                <a:srgbClr val="FFFFFF"/>
              </a:clrFrom>
              <a:clrTo>
                <a:srgbClr val="FFFFFF">
                  <a:alpha val="0"/>
                </a:srgbClr>
              </a:clrTo>
            </a:clrChange>
          </a:blip>
          <a:stretch>
            <a:fillRect/>
          </a:stretch>
        </p:blipFill>
        <p:spPr>
          <a:xfrm>
            <a:off x="1731779" y="3858072"/>
            <a:ext cx="436132" cy="226576"/>
          </a:xfrm>
          <a:prstGeom prst="rect">
            <a:avLst/>
          </a:prstGeom>
        </p:spPr>
      </p:pic>
    </p:spTree>
    <p:extLst>
      <p:ext uri="{BB962C8B-B14F-4D97-AF65-F5344CB8AC3E}">
        <p14:creationId xmlns:p14="http://schemas.microsoft.com/office/powerpoint/2010/main" val="33878370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8208"/>
            <a:ext cx="11485848" cy="2308324"/>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）女乘客和北京公交警方的行为体现了正义的哪些方面要求？（</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）勇士们用青春、热血与行动守护着正义，请你谈谈守护正义具有怎样的意义。（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42123" y="2098352"/>
            <a:ext cx="11504580" cy="646331"/>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体现了人们对弱者给予必要的扶助，以保证其有尊严地生存的要求。</a:t>
            </a:r>
            <a:endParaRPr lang="zh-CN" altLang="zh-CN" sz="900">
              <a:solidFill>
                <a:srgbClr val="000000"/>
              </a:solidFill>
              <a:cs typeface="Times New Roman" panose="02020603050405020304" pitchFamily="18" charset="0"/>
            </a:endParaRPr>
          </a:p>
        </p:txBody>
      </p:sp>
      <p:sp>
        <p:nvSpPr>
          <p:cNvPr id="4" name="矩形 3"/>
          <p:cNvSpPr/>
          <p:nvPr/>
        </p:nvSpPr>
        <p:spPr>
          <a:xfrm>
            <a:off x="342123" y="3666906"/>
            <a:ext cx="11504580" cy="1130246"/>
          </a:xfrm>
          <a:prstGeom prst="rect">
            <a:avLst/>
          </a:prstGeom>
        </p:spPr>
        <p:txBody>
          <a:bodyPr wrap="square">
            <a:spAutoFit/>
          </a:bodyPr>
          <a:lstStyle/>
          <a:p>
            <a:pPr algn="just">
              <a:lnSpc>
                <a:spcPct val="150000"/>
              </a:lnSpc>
              <a:spcAft>
                <a:spcPts val="0"/>
              </a:spcAft>
            </a:pPr>
            <a:r>
              <a:rPr lang="en-US" altLang="zh-CN" sz="2400">
                <a:latin typeface="宋体" panose="02010600030101010101" pitchFamily="2" charset="-122"/>
                <a:cs typeface="Times New Roman" panose="02020603050405020304" pitchFamily="18" charset="0"/>
              </a:rPr>
              <a:t>①</a:t>
            </a:r>
            <a:r>
              <a:rPr lang="zh-CN" altLang="zh-CN" sz="2400">
                <a:cs typeface="Times New Roman" panose="02020603050405020304" pitchFamily="18" charset="0"/>
              </a:rPr>
              <a:t>有利于维护社会公平，保障每个人得到平等对待。</a:t>
            </a:r>
            <a:r>
              <a:rPr lang="en-US" altLang="zh-CN" sz="2400">
                <a:latin typeface="宋体" panose="02010600030101010101" pitchFamily="2" charset="-122"/>
                <a:cs typeface="Times New Roman" panose="02020603050405020304" pitchFamily="18" charset="0"/>
              </a:rPr>
              <a:t>②</a:t>
            </a:r>
            <a:r>
              <a:rPr lang="zh-CN" altLang="zh-CN" sz="2400">
                <a:cs typeface="Times New Roman" panose="02020603050405020304" pitchFamily="18" charset="0"/>
              </a:rPr>
              <a:t>有利于弘扬正气，激励更多人勇于抵制不公。</a:t>
            </a:r>
            <a:r>
              <a:rPr lang="en-US" altLang="zh-CN" sz="2400">
                <a:latin typeface="宋体" panose="02010600030101010101" pitchFamily="2" charset="-122"/>
                <a:cs typeface="Times New Roman" panose="02020603050405020304" pitchFamily="18" charset="0"/>
              </a:rPr>
              <a:t>③</a:t>
            </a:r>
            <a:r>
              <a:rPr lang="zh-CN" altLang="zh-CN" sz="2400">
                <a:cs typeface="Times New Roman" panose="02020603050405020304" pitchFamily="18" charset="0"/>
              </a:rPr>
              <a:t>有利于促进社会稳定，减少违法犯罪，营造安全环境。 </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7057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88199"/>
            <a:ext cx="11485848" cy="1130246"/>
          </a:xfrm>
        </p:spPr>
        <p:txBody>
          <a:bodyPr/>
          <a:lstStyle/>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）公正司法是捍卫社会公平正义的最后一道防线，请你谈谈司法机关如何维护正义。（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42123" y="2630919"/>
            <a:ext cx="11504580" cy="2238241"/>
          </a:xfrm>
          <a:prstGeom prst="rect">
            <a:avLst/>
          </a:prstGeom>
        </p:spPr>
        <p:txBody>
          <a:bodyPr wrap="square">
            <a:spAutoFit/>
          </a:bodyPr>
          <a:lstStyle/>
          <a:p>
            <a:pPr algn="just">
              <a:lnSpc>
                <a:spcPct val="150000"/>
              </a:lnSpc>
              <a:spcAft>
                <a:spcPts val="0"/>
              </a:spcAft>
            </a:pPr>
            <a:r>
              <a:rPr lang="en-US" altLang="zh-CN" sz="2400">
                <a:latin typeface="宋体" panose="02010600030101010101" pitchFamily="2" charset="-122"/>
                <a:cs typeface="Times New Roman" panose="02020603050405020304" pitchFamily="18" charset="0"/>
              </a:rPr>
              <a:t>①</a:t>
            </a:r>
            <a:r>
              <a:rPr lang="zh-CN" altLang="zh-CN" sz="2400">
                <a:cs typeface="Times New Roman" panose="02020603050405020304" pitchFamily="18" charset="0"/>
              </a:rPr>
              <a:t>司法机关必须坚持以事实为根据，以法律为准绳，严格遵循诉讼程序，平等对待当事人，确保司法过程和结果合法、公正。</a:t>
            </a:r>
            <a:r>
              <a:rPr lang="en-US" altLang="zh-CN" sz="2400">
                <a:latin typeface="宋体" panose="02010600030101010101" pitchFamily="2" charset="-122"/>
                <a:cs typeface="Times New Roman" panose="02020603050405020304" pitchFamily="18" charset="0"/>
              </a:rPr>
              <a:t>②</a:t>
            </a:r>
            <a:r>
              <a:rPr lang="zh-CN" altLang="zh-CN" sz="2400">
                <a:cs typeface="Times New Roman" panose="02020603050405020304" pitchFamily="18" charset="0"/>
              </a:rPr>
              <a:t>为了实现司法正义，国家积极推进以司法公正为核心的司法改革，要求司法机关依法独立公正行使司法权，努力让人民群众在每一个司法案件中感受到公平正义。</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898355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1402"/>
            <a:ext cx="11485848" cy="4886338"/>
          </a:xfrm>
        </p:spPr>
        <p:txBody>
          <a:bodyPr/>
          <a:lstStyle/>
          <a:p>
            <a:pPr hangingPunct="0">
              <a:lnSpc>
                <a:spcPct val="130000"/>
              </a:lnSpc>
              <a:spcAft>
                <a:spcPts val="0"/>
              </a:spcAft>
              <a:tabLst>
                <a:tab pos="2700655" algn="l"/>
                <a:tab pos="5581015" algn="l"/>
                <a:tab pos="8461375" algn="l"/>
              </a:tabLst>
            </a:pPr>
            <a:r>
              <a:rPr lang="en-US"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由</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由的含义：自由不是为所欲为，它是有限制的、相对的。必要的限制是对自由的保护。无限制的自由会导致混乱与伤害。自由都是法律之内的自由。自由主要指人们在法律规定的范围内，依照自己意志活动的权利。</a:t>
            </a: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）法治与自由的关系</a:t>
            </a: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法治与自由相互联系，不可分割。</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法治标定了自由的界限，自由的实现不能触碰法律的红线，违反法律可能付出失去自由的代价。</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法治是自由的保障，人们合法的自由和权利不受非法干涉和侵害。</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法治既规范自由又保障自由。</a:t>
            </a:r>
          </a:p>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）珍视自由</a:t>
            </a:r>
          </a:p>
          <a:p>
            <a:pPr hangingPunct="0">
              <a:lnSpc>
                <a:spcPct val="130000"/>
              </a:lnSpc>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珍视自由，就要珍惜宪法和法律赋予我们的权利。（</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具体要求</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我们要知晓自己的权利</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正确认识权利的价值</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积极行使和维护自己的正当权利</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珍视自由，必须依法行使权利。</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考点梳理DF.eps" descr="id:2147494071;FounderCES"/>
          <p:cNvPicPr/>
          <p:nvPr/>
        </p:nvPicPr>
        <p:blipFill>
          <a:blip r:embed="rId2"/>
          <a:stretch>
            <a:fillRect/>
          </a:stretch>
        </p:blipFill>
        <p:spPr>
          <a:xfrm>
            <a:off x="691146" y="764704"/>
            <a:ext cx="10808120" cy="508000"/>
          </a:xfrm>
          <a:prstGeom prst="rect">
            <a:avLst/>
          </a:prstGeom>
        </p:spPr>
      </p:pic>
      <p:pic>
        <p:nvPicPr>
          <p:cNvPr id="4" name="ZK考点1.eps" descr="id:2147494078;FounderCES"/>
          <p:cNvPicPr/>
          <p:nvPr/>
        </p:nvPicPr>
        <p:blipFill>
          <a:blip r:embed="rId3"/>
          <a:stretch>
            <a:fillRect/>
          </a:stretch>
        </p:blipFill>
        <p:spPr>
          <a:xfrm>
            <a:off x="478582" y="1530416"/>
            <a:ext cx="1333452" cy="343501"/>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454233"/>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）平等在法律意义上的含义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一是同等情况同等对待，比如男女同工同酬、一次选举一人一票等。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二是不同情况差别对待，比如老人、儿童、孕妇、残疾人在乘坐公共交通工具时应获得优先权和得到特殊关照。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）平等的意义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平等是人类的崇高理想，是社会发展的永恒主题。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法律面前人人平等，是社会文明进步的标志，也是社会主义法治的基本原则之一。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eps" descr="id:2147494085;FounderCES"/>
          <p:cNvPicPr/>
          <p:nvPr/>
        </p:nvPicPr>
        <p:blipFill>
          <a:blip r:embed="rId2"/>
          <a:stretch>
            <a:fillRect/>
          </a:stretch>
        </p:blipFill>
        <p:spPr>
          <a:xfrm>
            <a:off x="478582" y="1378983"/>
            <a:ext cx="1241375" cy="319647"/>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3058"/>
            <a:ext cx="11485848" cy="5008230"/>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）法律面前人人平等的主要内容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任何公民，不分民族、种族、性别、职业、家庭出身、宗教信仰、教育程度、财产状况、居住期限等，都一律平等地享有宪法和法律规定的各项权利，同时必须平等地履行宪法和法律规定的各项义务。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我国公民的合法权益一律平等地受到法律保护，违法或犯罪行为一律平等地依法予以追究，任何组织或者个人都不得有超越宪法和法律的特权。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）践行平等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反对特权。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平等对待他人的合法权利。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敢于抵制不平等的行为。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需要每个公民把平等原则落实到日常的生活、学习和工作中。</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15504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8907"/>
            <a:ext cx="11485848" cy="3346237"/>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公</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）公平的含义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公平通常指人们基于一定标准或原则，处理事情合情合理、不偏不倚的态度或行为方式，包括权利公平、规则公平、机会公平等。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）公平的重要性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公平是个人生存和发展的重要保障。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公平是社会稳定和进步的重要基础。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3.eps" descr="id:2147494092;FounderCES"/>
          <p:cNvPicPr/>
          <p:nvPr/>
        </p:nvPicPr>
        <p:blipFill>
          <a:blip r:embed="rId2"/>
          <a:stretch>
            <a:fillRect/>
          </a:stretch>
        </p:blipFill>
        <p:spPr>
          <a:xfrm>
            <a:off x="487208" y="1584547"/>
            <a:ext cx="1254300" cy="322683"/>
          </a:xfrm>
          <a:prstGeom prst="rect">
            <a:avLst/>
          </a:prstGeom>
        </p:spPr>
      </p:pic>
    </p:spTree>
    <p:extLst>
      <p:ext uri="{BB962C8B-B14F-4D97-AF65-F5344CB8AC3E}">
        <p14:creationId xmlns:p14="http://schemas.microsoft.com/office/powerpoint/2010/main" val="2007692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）坚守公平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个人维护公平。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面对利益冲突，我们要站在公平的立场，学会担当，以公平之心为人处世。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遇到不公平的行为时，我们要坚守原则立场，敢于对不公平说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，采用合理合法的方式和手段，谋求最大限度的公平，努力营造公平的环境。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制度保障公平。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对于立法而言，在规定权利义务、分配社会资源时，要公平地对待每个人，保障每个人得到他应得的。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对于司法而言，在解决纠纷、化解矛盾时，要公平地对待当事人，切实维护其合法权益。</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05266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76804"/>
            <a:ext cx="11485848" cy="1684244"/>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拓展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公平是相对的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没有绝对的公平。但我们仍然要追求和维护公平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因为公平是个人生存和发展的重要保障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公平是社会稳定和进步的重要基础。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000149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651</TotalTime>
  <Words>4000</Words>
  <Application>Microsoft Office PowerPoint</Application>
  <PresentationFormat>自定义</PresentationFormat>
  <Paragraphs>159</Paragraphs>
  <Slides>31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31</vt:i4>
      </vt:variant>
    </vt:vector>
  </HeadingPairs>
  <TitlesOfParts>
    <vt:vector size="39"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609</cp:revision>
  <dcterms:created xsi:type="dcterms:W3CDTF">2020-11-06T05:24:00Z</dcterms:created>
  <dcterms:modified xsi:type="dcterms:W3CDTF">2025-11-15T08:25:16Z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